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7"/>
  </p:notesMasterIdLst>
  <p:sldIdLst>
    <p:sldId id="296" r:id="rId2"/>
    <p:sldId id="333" r:id="rId3"/>
    <p:sldId id="288" r:id="rId4"/>
    <p:sldId id="339" r:id="rId5"/>
    <p:sldId id="297" r:id="rId6"/>
    <p:sldId id="340" r:id="rId7"/>
    <p:sldId id="299" r:id="rId8"/>
    <p:sldId id="322" r:id="rId9"/>
    <p:sldId id="341" r:id="rId10"/>
    <p:sldId id="301" r:id="rId11"/>
    <p:sldId id="313" r:id="rId12"/>
    <p:sldId id="354" r:id="rId13"/>
    <p:sldId id="302" r:id="rId14"/>
    <p:sldId id="303" r:id="rId15"/>
    <p:sldId id="342" r:id="rId16"/>
    <p:sldId id="352" r:id="rId17"/>
    <p:sldId id="353" r:id="rId18"/>
    <p:sldId id="305" r:id="rId19"/>
    <p:sldId id="357" r:id="rId20"/>
    <p:sldId id="306" r:id="rId21"/>
    <p:sldId id="350" r:id="rId22"/>
    <p:sldId id="351" r:id="rId23"/>
    <p:sldId id="307" r:id="rId24"/>
    <p:sldId id="355" r:id="rId25"/>
    <p:sldId id="35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13317-D668-4E91-A4A2-7EE4D1AAAE87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68EE6-AEFA-4413-B239-54EB499384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3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3582B-0605-4534-B080-B382A1E1AE01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3582B-0605-4534-B080-B382A1E1AE01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8EE6-AEFA-4413-B239-54EB499384AC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3582B-0605-4534-B080-B382A1E1AE01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3582B-0605-4534-B080-B382A1E1AE01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3582B-0605-4534-B080-B382A1E1AE01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D4D-3A70-41AD-978C-B51FD3447384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350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D4D-3A70-41AD-978C-B51FD3447384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1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D4D-3A70-41AD-978C-B51FD3447384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1083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D4D-3A70-41AD-978C-B51FD3447384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5757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D4D-3A70-41AD-978C-B51FD3447384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5638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D4D-3A70-41AD-978C-B51FD3447384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455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D4D-3A70-41AD-978C-B51FD3447384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0740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D4D-3A70-41AD-978C-B51FD3447384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01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D4D-3A70-41AD-978C-B51FD3447384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764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D4D-3A70-41AD-978C-B51FD3447384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972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D4D-3A70-41AD-978C-B51FD3447384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826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D4D-3A70-41AD-978C-B51FD3447384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3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D4D-3A70-41AD-978C-B51FD3447384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25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D4D-3A70-41AD-978C-B51FD3447384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84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D4D-3A70-41AD-978C-B51FD3447384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50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D4D-3A70-41AD-978C-B51FD3447384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570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C3D4D-3A70-41AD-978C-B51FD3447384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964283-42CE-4A9B-BEB2-A142EDF7066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238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tstichting.nl/risicofactoren/gids-bloeddruk/bloeddrukwaarden" TargetMode="External"/><Relationship Id="rId2" Type="http://schemas.openxmlformats.org/officeDocument/2006/relationships/hyperlink" Target="https://www.hartwijzer.nlhoge_bloeddruk.php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hg.org/standaarden/volledig/cardiovasculair-risicomanagemen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395536" y="812056"/>
            <a:ext cx="6347714" cy="1320800"/>
          </a:xfrm>
        </p:spPr>
        <p:txBody>
          <a:bodyPr/>
          <a:lstStyle/>
          <a:p>
            <a:r>
              <a:rPr lang="nl-NL" b="1" dirty="0">
                <a:solidFill>
                  <a:schemeClr val="tx1"/>
                </a:solidFill>
              </a:rPr>
              <a:t>    Meten van de bloeddruk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2FBCF73-8E98-4C03-AB32-2DA23264F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43" y="2132856"/>
            <a:ext cx="51435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kom je aan een hoge bloeddruk (hypertensie)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8" y="2160590"/>
            <a:ext cx="7058745" cy="388077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nl-NL" sz="2400" dirty="0"/>
          </a:p>
          <a:p>
            <a:pPr lvl="0"/>
            <a:r>
              <a:rPr lang="nl-NL" sz="2400" dirty="0"/>
              <a:t>Primaire (Essentiële) hypertensie is een zéér vaak voorkomende aandoening waarbij de bloeddruk verhoogd is zonder dat daarvoor een aanwijsbare oorzaak wordt gevonden.</a:t>
            </a:r>
          </a:p>
          <a:p>
            <a:endParaRPr lang="nl-NL" sz="2400" dirty="0"/>
          </a:p>
          <a:p>
            <a:r>
              <a:rPr lang="nl-N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Een enkele keer is het een ziekte van de nieren/bijnieren/hormonale afwijkingen, zwangerschap, vernauwing aorta (secundaire hypertensie)</a:t>
            </a:r>
            <a:endParaRPr lang="nl-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grid\Documents\Downloads\bloeddrukmeting_witte_jas (2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F529A-F908-40AE-AB2D-1AA5A50D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Hypertensie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70D195-094A-4218-A0AC-B04DB38F2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Wat zijn de gevaren voor een hoge bloeddruk?</a:t>
            </a:r>
          </a:p>
          <a:p>
            <a:endParaRPr lang="nl-NL" sz="2400" dirty="0"/>
          </a:p>
          <a:p>
            <a:r>
              <a:rPr lang="nl-NL" sz="2400" dirty="0"/>
              <a:t>Noem twee verschijnselen bij een patiënt met een hoge bloeddruk?</a:t>
            </a:r>
          </a:p>
        </p:txBody>
      </p:sp>
    </p:spTree>
    <p:extLst>
      <p:ext uri="{BB962C8B-B14F-4D97-AF65-F5344CB8AC3E}">
        <p14:creationId xmlns:p14="http://schemas.microsoft.com/office/powerpoint/2010/main" val="2008847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202761" cy="1320800"/>
          </a:xfrm>
        </p:spPr>
        <p:txBody>
          <a:bodyPr>
            <a:normAutofit/>
          </a:bodyPr>
          <a:lstStyle/>
          <a:p>
            <a:r>
              <a:rPr lang="nl-NL" dirty="0"/>
              <a:t>Gevolgen van een hoge bloeddruk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sz="2400" dirty="0"/>
              <a:t>Hoge bloeddruk is geen ziekte maar een risicofactor voor het krijgen van hart- en vaatziekten. Het gevolg van een langdurige hoge bloeddruk kan beschadiging aan hart, vaten, ogen en nieren zijn.</a:t>
            </a:r>
          </a:p>
          <a:p>
            <a:pPr>
              <a:buNone/>
            </a:pPr>
            <a:endParaRPr lang="nl-NL" sz="2400" dirty="0"/>
          </a:p>
          <a:p>
            <a:r>
              <a:rPr lang="nl-NL" sz="2600" dirty="0"/>
              <a:t>Het is dus nodig om langdurig hoge bloeddruk te behandelen.</a:t>
            </a:r>
          </a:p>
          <a:p>
            <a:endParaRPr lang="nl-NL" sz="2600" dirty="0"/>
          </a:p>
          <a:p>
            <a:r>
              <a:rPr lang="nl-NL" sz="2600" dirty="0"/>
              <a:t>Vaak merken mensen niet dat ze een hoge bloeddruk hebben. Alleen bij extreem hoge bloeddruk kunt u duizelig zijn, wazig zien, hoofdpijn hebben of zelfs braken.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Hoe kan de bloeddruk verlaagd worden?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nl-NL" dirty="0"/>
          </a:p>
          <a:p>
            <a:pPr lvl="0"/>
            <a:r>
              <a:rPr lang="nl-NL" sz="2400" dirty="0"/>
              <a:t>Gezonde voeding</a:t>
            </a:r>
          </a:p>
          <a:p>
            <a:pPr lvl="0"/>
            <a:r>
              <a:rPr lang="nl-NL" sz="2400" dirty="0"/>
              <a:t>Bij overgewicht→afvallen ( BMI/MHR) </a:t>
            </a:r>
          </a:p>
          <a:p>
            <a:pPr lvl="0"/>
            <a:r>
              <a:rPr lang="nl-NL" sz="2400" dirty="0"/>
              <a:t>Voldoende beweging</a:t>
            </a:r>
          </a:p>
          <a:p>
            <a:pPr lvl="0"/>
            <a:r>
              <a:rPr lang="nl-NL" sz="2400" dirty="0"/>
              <a:t>Stoppen met roken</a:t>
            </a:r>
          </a:p>
          <a:p>
            <a:pPr lvl="0"/>
            <a:r>
              <a:rPr lang="nl-NL" sz="2400" dirty="0"/>
              <a:t>Stress vermijden/ zo ontspannen mogelijk leven</a:t>
            </a:r>
          </a:p>
          <a:p>
            <a:pPr lvl="0"/>
            <a:r>
              <a:rPr lang="nl-NL" sz="2400" dirty="0"/>
              <a:t>Medicatie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79240"/>
          </a:xfrm>
        </p:spPr>
        <p:txBody>
          <a:bodyPr/>
          <a:lstStyle/>
          <a:p>
            <a:r>
              <a:rPr lang="nl-NL" dirty="0"/>
              <a:t>Hypotensie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9" y="2132856"/>
            <a:ext cx="8426898" cy="3880773"/>
          </a:xfrm>
        </p:spPr>
        <p:txBody>
          <a:bodyPr/>
          <a:lstStyle/>
          <a:p>
            <a:pPr lvl="0"/>
            <a:r>
              <a:rPr lang="nl-NL" sz="2400" dirty="0"/>
              <a:t>Benoem de Latijnse benaming van een lage bloeddruk</a:t>
            </a:r>
          </a:p>
          <a:p>
            <a:pPr marL="0" lvl="0" indent="0">
              <a:buNone/>
            </a:pPr>
            <a:endParaRPr lang="nl-NL" sz="2400" dirty="0"/>
          </a:p>
          <a:p>
            <a:pPr lvl="0"/>
            <a:r>
              <a:rPr lang="nl-NL" sz="2400" dirty="0"/>
              <a:t>Wat kan een oorzaak zijn van een verlaagde bloeddruk en beschrijf minstens twee symptomen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6894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47DB8-3732-4728-8D48-FD22B7F78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Klachten lage bloedruk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ECA0B5-8A39-43DD-A560-F3F975C48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duizeligheid</a:t>
            </a:r>
          </a:p>
          <a:p>
            <a:r>
              <a:rPr lang="nl-NL" sz="2400" dirty="0"/>
              <a:t>vermoeidheid</a:t>
            </a:r>
          </a:p>
          <a:p>
            <a:r>
              <a:rPr lang="nl-NL" sz="2400" dirty="0"/>
              <a:t>flauwvallen</a:t>
            </a:r>
          </a:p>
          <a:p>
            <a:r>
              <a:rPr lang="nl-NL" sz="2400" dirty="0"/>
              <a:t>misselijkheid</a:t>
            </a:r>
          </a:p>
          <a:p>
            <a:r>
              <a:rPr lang="nl-NL" sz="2400" dirty="0"/>
              <a:t>wazig zien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546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8A807-E526-43AC-B200-3A882395F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Oorzaken lage bloedruk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6EF691-17A0-46AA-B4F8-45880AC2F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Bloedverlies (heftige menstruaties, bloeding in maag-darmkanaal).</a:t>
            </a:r>
          </a:p>
          <a:p>
            <a:r>
              <a:rPr lang="nl-NL" dirty="0"/>
              <a:t>Vochtverlies (uitdroging door koorts met spugen en diarree of grote brandwonden).</a:t>
            </a:r>
          </a:p>
          <a:p>
            <a:r>
              <a:rPr lang="nl-NL" dirty="0"/>
              <a:t>Infecties (</a:t>
            </a:r>
            <a:r>
              <a:rPr lang="nl-NL" dirty="0" err="1"/>
              <a:t>maag-darminfecties</a:t>
            </a:r>
            <a:r>
              <a:rPr lang="nl-NL" dirty="0"/>
              <a:t> met spugen en diarree).</a:t>
            </a:r>
          </a:p>
          <a:p>
            <a:r>
              <a:rPr lang="nl-NL" dirty="0"/>
              <a:t>Zwangerschap (lage bloeddruk is dan een normaal verschijnsel).</a:t>
            </a:r>
          </a:p>
          <a:p>
            <a:r>
              <a:rPr lang="nl-NL" dirty="0"/>
              <a:t>Medicijngebruik (bijvoorbeeld bij plaspillen).</a:t>
            </a:r>
          </a:p>
          <a:p>
            <a:r>
              <a:rPr lang="nl-NL" dirty="0"/>
              <a:t>Hartritmestoornissen.</a:t>
            </a:r>
          </a:p>
          <a:p>
            <a:r>
              <a:rPr lang="nl-NL" dirty="0"/>
              <a:t>Orthostatische hypotensie: duizeligheid en/of flauwvallen als u snel opstaat.</a:t>
            </a:r>
          </a:p>
          <a:p>
            <a:r>
              <a:rPr lang="nl-NL" dirty="0"/>
              <a:t>Postprandiale hypotensie: lage bloeddruk na de maaltijd (vooral bij ouderen).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0860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575" y="608010"/>
            <a:ext cx="6347713" cy="1320800"/>
          </a:xfrm>
        </p:spPr>
        <p:txBody>
          <a:bodyPr/>
          <a:lstStyle/>
          <a:p>
            <a:r>
              <a:rPr lang="nl-NL" dirty="0"/>
              <a:t>Bloeddrukwaarden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575" y="2343817"/>
            <a:ext cx="6347714" cy="3880773"/>
          </a:xfrm>
        </p:spPr>
        <p:txBody>
          <a:bodyPr>
            <a:normAutofit/>
          </a:bodyPr>
          <a:lstStyle/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56F2D08-2663-4880-8FDB-B2A318D88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68" y="1928810"/>
            <a:ext cx="6800925" cy="36271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EF589-F70C-4AFF-9C81-F7D6FD8D4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24744"/>
            <a:ext cx="7056783" cy="1368152"/>
          </a:xfrm>
        </p:spPr>
        <p:txBody>
          <a:bodyPr>
            <a:normAutofit/>
          </a:bodyPr>
          <a:lstStyle/>
          <a:p>
            <a:r>
              <a:rPr lang="nl-NL" sz="2000" dirty="0"/>
              <a:t>https://www.nhg.org/standaarden/volledig/cardiovasculair-risicomanagement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0AEFBC8-2F81-4F4C-860D-BCC3A35B9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04865"/>
            <a:ext cx="9144000" cy="19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1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8" y="2160590"/>
            <a:ext cx="7130753" cy="3880773"/>
          </a:xfrm>
        </p:spPr>
        <p:txBody>
          <a:bodyPr/>
          <a:lstStyle/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sz="2400" b="1" dirty="0"/>
              <a:t>Kennislijn</a:t>
            </a:r>
          </a:p>
          <a:p>
            <a:r>
              <a:rPr lang="nl-NL" sz="2400" dirty="0"/>
              <a:t>beschrijven hoe een bloeddruk wordt gemeten</a:t>
            </a:r>
          </a:p>
          <a:p>
            <a:pPr>
              <a:buNone/>
            </a:pPr>
            <a:endParaRPr lang="nl-NL" sz="2400" dirty="0"/>
          </a:p>
          <a:p>
            <a:pPr>
              <a:buNone/>
            </a:pPr>
            <a:r>
              <a:rPr lang="nl-NL" sz="2400" b="1" dirty="0"/>
              <a:t>Vaardighedenlijn</a:t>
            </a:r>
          </a:p>
          <a:p>
            <a:r>
              <a:rPr lang="nl-NL" sz="2400" dirty="0"/>
              <a:t>meten van de bloeddruk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346777" cy="1320800"/>
          </a:xfrm>
        </p:spPr>
        <p:txBody>
          <a:bodyPr/>
          <a:lstStyle/>
          <a:p>
            <a:r>
              <a:rPr lang="nl-NL" dirty="0"/>
              <a:t>Meten van de bloeddruk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8" y="2160590"/>
            <a:ext cx="6914729" cy="3880773"/>
          </a:xfrm>
        </p:spPr>
        <p:txBody>
          <a:bodyPr>
            <a:normAutofit/>
          </a:bodyPr>
          <a:lstStyle/>
          <a:p>
            <a:r>
              <a:rPr lang="nl-NL" sz="2000" dirty="0"/>
              <a:t>Kan aan beide armen tenzij er een contra-indicatie is.</a:t>
            </a:r>
          </a:p>
          <a:p>
            <a:r>
              <a:rPr lang="nl-NL" sz="2000" dirty="0"/>
              <a:t>Meet bij voorkeur aan de niet dominante arm, tenzij er een aanzienlijk verschil is tussen beide armen. Kies in dat geval de arm met de hoogste meting. </a:t>
            </a:r>
          </a:p>
          <a:p>
            <a:r>
              <a:rPr lang="nl-NL" sz="2000" dirty="0"/>
              <a:t>1</a:t>
            </a:r>
            <a:r>
              <a:rPr lang="nl-NL" sz="2000" baseline="30000" dirty="0"/>
              <a:t>e</a:t>
            </a:r>
            <a:r>
              <a:rPr lang="nl-NL" sz="2000" dirty="0"/>
              <a:t> keer  advies beide armen te  meten</a:t>
            </a:r>
          </a:p>
          <a:p>
            <a:r>
              <a:rPr lang="nl-NL" sz="2000" dirty="0"/>
              <a:t>Nadien altijd aan dezelfde arm meten</a:t>
            </a:r>
          </a:p>
          <a:p>
            <a:r>
              <a:rPr lang="nl-NL" sz="2000" dirty="0"/>
              <a:t>Hypertensie is niet met 1 meting  aan te tonen. Als richtlijn zijn er 3-5 metingen nodig over een periode van een aantal weken. Liefst ook onder vergelijkbare  omstandigheden. 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8B96B-E69E-4407-8DF6-5C4FC5D0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Bloedruk meten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674CC258-A36F-47DF-B1E0-19A2BDA43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434" y="2160588"/>
            <a:ext cx="6222744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96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465E5-C7FC-46D3-9DE6-3B7DE7B01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19200"/>
          </a:xfrm>
        </p:spPr>
        <p:txBody>
          <a:bodyPr/>
          <a:lstStyle/>
          <a:p>
            <a:r>
              <a:rPr lang="nl-NL" dirty="0" err="1"/>
              <a:t>Korotkoff</a:t>
            </a:r>
            <a:r>
              <a:rPr lang="nl-NL" dirty="0"/>
              <a:t>-tonen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611C580-7770-4F80-B0B9-A066EDEE2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538010"/>
            <a:ext cx="6348413" cy="312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06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Contra indicatie </a:t>
            </a:r>
            <a:r>
              <a:rPr lang="nl-NL" sz="1800" dirty="0"/>
              <a:t>(bepaalde arm)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6792"/>
            <a:ext cx="7467600" cy="4873752"/>
          </a:xfrm>
        </p:spPr>
        <p:txBody>
          <a:bodyPr>
            <a:normAutofit/>
          </a:bodyPr>
          <a:lstStyle/>
          <a:p>
            <a:r>
              <a:rPr lang="nl-NL" sz="2400" dirty="0"/>
              <a:t>Mamma amputatie met okselklier verwijdering</a:t>
            </a:r>
          </a:p>
          <a:p>
            <a:r>
              <a:rPr lang="nl-NL" sz="2400" dirty="0"/>
              <a:t>Shunt in arm</a:t>
            </a:r>
          </a:p>
          <a:p>
            <a:r>
              <a:rPr lang="nl-NL" sz="2400" dirty="0" err="1"/>
              <a:t>Oedemateuze</a:t>
            </a:r>
            <a:r>
              <a:rPr lang="nl-NL" sz="2400" dirty="0"/>
              <a:t> /verlamde ledematen</a:t>
            </a:r>
          </a:p>
          <a:p>
            <a:r>
              <a:rPr lang="nl-NL" sz="2400" dirty="0"/>
              <a:t>Verbrande armen</a:t>
            </a:r>
          </a:p>
          <a:p>
            <a:pPr>
              <a:buNone/>
            </a:pPr>
            <a:endParaRPr lang="nl-NL" sz="2400" dirty="0"/>
          </a:p>
          <a:p>
            <a:pPr>
              <a:buNone/>
            </a:pPr>
            <a:r>
              <a:rPr lang="nl-NL" sz="2400" dirty="0"/>
              <a:t>Aan benen kan men  tevens  de bloeddruk meten!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050F04A-1160-4AAE-992D-C44B58F44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06" y="4725143"/>
            <a:ext cx="1829076" cy="123148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DF8F41F-3546-4916-A3F2-BD8D8AF3E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088" y="4722748"/>
            <a:ext cx="1640875" cy="123148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01AC3E0-6BE9-4C92-8B2A-C5EE5C4C0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853" y="4728181"/>
            <a:ext cx="1640875" cy="122952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9F838EC-CCD9-45A6-854E-3C915DD17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2618" y="4686871"/>
            <a:ext cx="1702182" cy="128653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80A0A-62D1-4621-A379-7C5BE6048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Notatie bloedruk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3A4911-1B31-4BF6-9E34-E4743560D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2400" dirty="0"/>
              <a:t>Naam patiënt</a:t>
            </a:r>
          </a:p>
          <a:p>
            <a:r>
              <a:rPr lang="nl-NL" sz="2400" dirty="0"/>
              <a:t>Datum </a:t>
            </a:r>
          </a:p>
          <a:p>
            <a:r>
              <a:rPr lang="nl-NL" sz="2400" dirty="0"/>
              <a:t>Tijdstip</a:t>
            </a:r>
          </a:p>
          <a:p>
            <a:r>
              <a:rPr lang="nl-NL" sz="2400" dirty="0"/>
              <a:t>Welke arm</a:t>
            </a:r>
          </a:p>
          <a:p>
            <a:r>
              <a:rPr lang="nl-NL" sz="2400" dirty="0"/>
              <a:t>RR 120/80 mm HG</a:t>
            </a:r>
          </a:p>
        </p:txBody>
      </p:sp>
    </p:spTree>
    <p:extLst>
      <p:ext uri="{BB962C8B-B14F-4D97-AF65-F5344CB8AC3E}">
        <p14:creationId xmlns:p14="http://schemas.microsoft.com/office/powerpoint/2010/main" val="789581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5E6E0-631B-4042-9D76-45772C513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Links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ED648D-26B3-46B7-8288-DEBDB67EA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3880773"/>
          </a:xfrm>
        </p:spPr>
        <p:txBody>
          <a:bodyPr/>
          <a:lstStyle/>
          <a:p>
            <a:r>
              <a:rPr lang="nl-NL" dirty="0">
                <a:hlinkClick r:id="rId2"/>
              </a:rPr>
              <a:t>https://www.hartwijzer.nlHoge_bloeddruk.php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3"/>
              </a:rPr>
              <a:t>https://www.hartstichting.nl/risicofactoren/gids-bloeddruk/bloeddrukwaarden</a:t>
            </a:r>
            <a:r>
              <a:rPr lang="nl-NL" dirty="0"/>
              <a:t>?</a:t>
            </a:r>
          </a:p>
          <a:p>
            <a:endParaRPr lang="nl-NL" dirty="0"/>
          </a:p>
          <a:p>
            <a:r>
              <a:rPr lang="nl-NL" dirty="0">
                <a:hlinkClick r:id="rId4"/>
              </a:rPr>
              <a:t>https://www.nhg.org/standaarden/volledig/cardiovasculair-risicomanagement</a:t>
            </a:r>
            <a:endParaRPr lang="nl-NL" dirty="0"/>
          </a:p>
          <a:p>
            <a:endParaRPr lang="nl-NL" dirty="0"/>
          </a:p>
          <a:p>
            <a:r>
              <a:rPr lang="nl-NL" dirty="0"/>
              <a:t>https://www.watchbp.nl/patients/correctbp/</a:t>
            </a:r>
          </a:p>
        </p:txBody>
      </p:sp>
    </p:spTree>
    <p:extLst>
      <p:ext uri="{BB962C8B-B14F-4D97-AF65-F5344CB8AC3E}">
        <p14:creationId xmlns:p14="http://schemas.microsoft.com/office/powerpoint/2010/main" val="2091552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Bloeddruk meten </a:t>
            </a:r>
            <a:br>
              <a:rPr lang="nl-NL" dirty="0"/>
            </a:b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683568" y="2132856"/>
            <a:ext cx="6347714" cy="388077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nl-NL" dirty="0"/>
          </a:p>
          <a:p>
            <a:pPr>
              <a:buNone/>
            </a:pPr>
            <a:r>
              <a:rPr lang="nl-NL" sz="2400" b="1" dirty="0"/>
              <a:t>Waarom? </a:t>
            </a:r>
          </a:p>
          <a:p>
            <a:pPr>
              <a:buNone/>
            </a:pPr>
            <a:endParaRPr lang="nl-NL" sz="2400" dirty="0"/>
          </a:p>
          <a:p>
            <a:pPr>
              <a:buNone/>
            </a:pPr>
            <a:r>
              <a:rPr lang="nl-NL" sz="2400" dirty="0"/>
              <a:t>Metingen geven informatie over de</a:t>
            </a:r>
          </a:p>
          <a:p>
            <a:pPr>
              <a:buNone/>
            </a:pPr>
            <a:r>
              <a:rPr lang="nl-NL" sz="2400" dirty="0"/>
              <a:t>gezondheidstoestand van de persoon.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Wat is een bloeddruk?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En wat is de Latijnse benaming hiervoor?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80016"/>
            <a:ext cx="2971031" cy="222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77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Meten van de bloeddruk</a:t>
            </a:r>
          </a:p>
        </p:txBody>
      </p:sp>
      <p:sp>
        <p:nvSpPr>
          <p:cNvPr id="5" name="Rechthoek 4"/>
          <p:cNvSpPr/>
          <p:nvPr/>
        </p:nvSpPr>
        <p:spPr>
          <a:xfrm>
            <a:off x="827584" y="1988840"/>
            <a:ext cx="60304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Bloeddruk (tensie):</a:t>
            </a:r>
            <a:endParaRPr lang="nl-NL" sz="2400" dirty="0"/>
          </a:p>
          <a:p>
            <a:endParaRPr lang="nl-NL" sz="2000" dirty="0"/>
          </a:p>
          <a:p>
            <a:endParaRPr lang="nl-NL" sz="24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DE205E8-E83B-49C1-A4C3-5F53BACFCD8A}"/>
              </a:ext>
            </a:extLst>
          </p:cNvPr>
          <p:cNvSpPr/>
          <p:nvPr/>
        </p:nvSpPr>
        <p:spPr>
          <a:xfrm>
            <a:off x="827584" y="2474895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Bloeddruk is de druk die wordt uitgeoefend op de wanden van de bloedvaten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D982CF9E-546A-4980-911D-7DFD0764D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84" y="3552109"/>
            <a:ext cx="2952328" cy="28239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z="2400" dirty="0"/>
              <a:t>Wat wordt er verstaan onder de systolische druk en onder diastolische druk?</a:t>
            </a:r>
          </a:p>
          <a:p>
            <a:pPr marL="0" indent="0">
              <a:buNone/>
            </a:pPr>
            <a:r>
              <a:rPr lang="nl-NL" sz="2400" dirty="0"/>
              <a:t> </a:t>
            </a:r>
          </a:p>
          <a:p>
            <a:pPr marL="0" indent="0">
              <a:buNone/>
            </a:pPr>
            <a:r>
              <a:rPr lang="nl-NL" sz="2400" dirty="0"/>
              <a:t>    Licht je antwoord toe.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12976"/>
            <a:ext cx="17716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meten van de bloeddruk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4383" y="1628800"/>
            <a:ext cx="7202761" cy="43128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NL" sz="2400" dirty="0"/>
              <a:t>Volgens </a:t>
            </a:r>
            <a:r>
              <a:rPr lang="nl-NL" sz="2400" dirty="0" err="1"/>
              <a:t>Riva</a:t>
            </a:r>
            <a:r>
              <a:rPr lang="nl-NL" sz="2400" dirty="0"/>
              <a:t> </a:t>
            </a:r>
            <a:r>
              <a:rPr lang="nl-NL" sz="2400" dirty="0" err="1"/>
              <a:t>Rocci</a:t>
            </a:r>
            <a:r>
              <a:rPr lang="nl-NL" sz="2400" dirty="0"/>
              <a:t> ( RR) Twee waarden noteren:</a:t>
            </a:r>
          </a:p>
          <a:p>
            <a:pPr>
              <a:buNone/>
            </a:pPr>
            <a:endParaRPr lang="nl-NL" sz="2000" dirty="0"/>
          </a:p>
          <a:p>
            <a:pPr>
              <a:buNone/>
            </a:pPr>
            <a:r>
              <a:rPr lang="nl-NL" sz="2000" dirty="0"/>
              <a:t>De </a:t>
            </a:r>
            <a:r>
              <a:rPr lang="nl-NL" sz="2000" b="1" dirty="0">
                <a:solidFill>
                  <a:srgbClr val="FF0000"/>
                </a:solidFill>
              </a:rPr>
              <a:t>systolische druk </a:t>
            </a:r>
            <a:r>
              <a:rPr lang="nl-NL" sz="2000" dirty="0"/>
              <a:t>of bovendruk is de maximale</a:t>
            </a:r>
          </a:p>
          <a:p>
            <a:pPr>
              <a:buNone/>
            </a:pPr>
            <a:r>
              <a:rPr lang="nl-NL" sz="2000" dirty="0"/>
              <a:t>druk die wordt opgebouwd in de aorta</a:t>
            </a:r>
          </a:p>
          <a:p>
            <a:pPr>
              <a:buNone/>
            </a:pPr>
            <a:r>
              <a:rPr lang="nl-NL" sz="2000" dirty="0"/>
              <a:t>Of hoofdlichaamsslagader bij het samentrekken</a:t>
            </a:r>
          </a:p>
          <a:p>
            <a:pPr>
              <a:buNone/>
            </a:pPr>
            <a:r>
              <a:rPr lang="nl-NL" sz="2000" dirty="0"/>
              <a:t> van de linkerhartkamer.</a:t>
            </a:r>
          </a:p>
          <a:p>
            <a:pPr>
              <a:buNone/>
            </a:pPr>
            <a:endParaRPr lang="nl-NL" sz="2000" dirty="0"/>
          </a:p>
          <a:p>
            <a:pPr>
              <a:buNone/>
            </a:pPr>
            <a:r>
              <a:rPr lang="nl-NL" sz="2000" dirty="0"/>
              <a:t>De </a:t>
            </a:r>
            <a:r>
              <a:rPr lang="nl-NL" sz="2000" b="1" dirty="0">
                <a:solidFill>
                  <a:srgbClr val="FF0000"/>
                </a:solidFill>
              </a:rPr>
              <a:t>diastolische druk </a:t>
            </a:r>
            <a:r>
              <a:rPr lang="nl-NL" sz="2000" dirty="0"/>
              <a:t>of onderdruk is het minimum</a:t>
            </a:r>
          </a:p>
          <a:p>
            <a:pPr>
              <a:buNone/>
            </a:pPr>
            <a:r>
              <a:rPr lang="nl-NL" sz="2000" dirty="0"/>
              <a:t>van de druk die optreedt tussen twee</a:t>
            </a:r>
          </a:p>
          <a:p>
            <a:pPr>
              <a:buNone/>
            </a:pPr>
            <a:r>
              <a:rPr lang="nl-NL" sz="2000" dirty="0"/>
              <a:t>samentrekkingen van het hart in, als de</a:t>
            </a:r>
          </a:p>
          <a:p>
            <a:pPr>
              <a:buNone/>
            </a:pPr>
            <a:r>
              <a:rPr lang="nl-NL" sz="2000" dirty="0"/>
              <a:t>linkerhartkamer zich weer met bloed vult.</a:t>
            </a:r>
          </a:p>
          <a:p>
            <a:pPr>
              <a:buNone/>
            </a:pPr>
            <a:endParaRPr lang="nl-NL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meten van de bloeddruk</a:t>
            </a:r>
          </a:p>
        </p:txBody>
      </p:sp>
      <p:pic>
        <p:nvPicPr>
          <p:cNvPr id="4" name="Tijdelijke aanduiding voor inhoud 3" descr="bloeddruk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270000"/>
            <a:ext cx="3888432" cy="518457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8" y="2160590"/>
            <a:ext cx="7202761" cy="3880773"/>
          </a:xfrm>
        </p:spPr>
        <p:txBody>
          <a:bodyPr/>
          <a:lstStyle/>
          <a:p>
            <a:pPr lvl="0"/>
            <a:r>
              <a:rPr lang="nl-NL" sz="2400" dirty="0"/>
              <a:t>Wanneer spreken we van een hoge bloeddruk?</a:t>
            </a:r>
          </a:p>
          <a:p>
            <a:r>
              <a:rPr lang="nl-NL" sz="2400" dirty="0"/>
              <a:t>Benoem de Latijnse benaming</a:t>
            </a:r>
          </a:p>
          <a:p>
            <a:pPr lvl="0"/>
            <a:r>
              <a:rPr lang="nl-NL" sz="2400" dirty="0"/>
              <a:t>Welke risicofactoren kunnen een rol spelen bij een verhoogde bloeddruk?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626631"/>
            <a:ext cx="2039472" cy="223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169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791</TotalTime>
  <Words>699</Words>
  <Application>Microsoft Office PowerPoint</Application>
  <PresentationFormat>Diavoorstelling (4:3)</PresentationFormat>
  <Paragraphs>132</Paragraphs>
  <Slides>25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Arial</vt:lpstr>
      <vt:lpstr>Calibri</vt:lpstr>
      <vt:lpstr>Trebuchet MS</vt:lpstr>
      <vt:lpstr>Wingdings</vt:lpstr>
      <vt:lpstr>Wingdings 3</vt:lpstr>
      <vt:lpstr>Facet</vt:lpstr>
      <vt:lpstr>    Meten van de bloeddruk </vt:lpstr>
      <vt:lpstr>Leerdoelen</vt:lpstr>
      <vt:lpstr>Bloeddruk meten  </vt:lpstr>
      <vt:lpstr>Vraag </vt:lpstr>
      <vt:lpstr> Meten van de bloeddruk</vt:lpstr>
      <vt:lpstr>Vraag </vt:lpstr>
      <vt:lpstr>Het meten van de bloeddruk</vt:lpstr>
      <vt:lpstr>Het meten van de bloeddruk</vt:lpstr>
      <vt:lpstr>Vragen</vt:lpstr>
      <vt:lpstr>Hoe kom je aan een hoge bloeddruk (hypertensie)</vt:lpstr>
      <vt:lpstr>PowerPoint-presentatie</vt:lpstr>
      <vt:lpstr>Hypertensie</vt:lpstr>
      <vt:lpstr>Gevolgen van een hoge bloeddruk</vt:lpstr>
      <vt:lpstr>Hoe kan de bloeddruk verlaagd worden?</vt:lpstr>
      <vt:lpstr>Hypotensie</vt:lpstr>
      <vt:lpstr>Klachten lage bloedruk</vt:lpstr>
      <vt:lpstr>Oorzaken lage bloedruk</vt:lpstr>
      <vt:lpstr>Bloeddrukwaarden</vt:lpstr>
      <vt:lpstr>https://www.nhg.org/standaarden/volledig/cardiovasculair-risicomanagement</vt:lpstr>
      <vt:lpstr>Meten van de bloeddruk</vt:lpstr>
      <vt:lpstr>Bloedruk meten</vt:lpstr>
      <vt:lpstr>Korotkoff-tonen</vt:lpstr>
      <vt:lpstr>Contra indicatie (bepaalde arm)</vt:lpstr>
      <vt:lpstr>Notatie bloedruk</vt:lpstr>
      <vt:lpstr>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 tellen, bloeddruk meten en ECG maken</dc:title>
  <dc:creator>Ingrid Meijer</dc:creator>
  <cp:lastModifiedBy>Bouke Cuperus</cp:lastModifiedBy>
  <cp:revision>112</cp:revision>
  <dcterms:created xsi:type="dcterms:W3CDTF">2010-09-15T19:41:09Z</dcterms:created>
  <dcterms:modified xsi:type="dcterms:W3CDTF">2018-01-11T12:43:25Z</dcterms:modified>
</cp:coreProperties>
</file>